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7" r:id="rId2"/>
    <p:sldId id="256" r:id="rId3"/>
    <p:sldId id="273" r:id="rId4"/>
    <p:sldId id="275" r:id="rId5"/>
    <p:sldId id="274" r:id="rId6"/>
    <p:sldId id="276" r:id="rId7"/>
    <p:sldId id="27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CNL5dpJO66qY3qxM7vBdA==" hashData="vT7nd6ODcUmfd+tPCuMBEI6rEsSUTL032NakAPLMqiljySc0Q645Qg2oMhBNUbf7CjwfaMGz+yslqmT3LKnbz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AAC"/>
    <a:srgbClr val="016AAD"/>
    <a:srgbClr val="212C90"/>
    <a:srgbClr val="343C92"/>
    <a:srgbClr val="202C91"/>
    <a:srgbClr val="1F2B90"/>
    <a:srgbClr val="202C90"/>
    <a:srgbClr val="232C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8" autoAdjust="0"/>
    <p:restoredTop sz="94660"/>
  </p:normalViewPr>
  <p:slideViewPr>
    <p:cSldViewPr snapToGrid="0">
      <p:cViewPr varScale="1">
        <p:scale>
          <a:sx n="79" d="100"/>
          <a:sy n="79" d="100"/>
        </p:scale>
        <p:origin x="10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394B9-FD04-4174-9A49-54C5BB3EEFF0}" type="datetimeFigureOut">
              <a:rPr lang="it-IT" smtClean="0"/>
              <a:t>10/10/2017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5990-5301-48B2-B765-AB8A2139CF3A}" type="slidenum">
              <a:rPr lang="it-IT" smtClean="0"/>
              <a:t>‹N›</a:t>
            </a:fld>
            <a:endParaRPr lang="it-IT"/>
          </a:p>
        </p:txBody>
      </p:sp>
    </p:spTree>
    <p:extLst>
      <p:ext uri="{BB962C8B-B14F-4D97-AF65-F5344CB8AC3E}">
        <p14:creationId xmlns:p14="http://schemas.microsoft.com/office/powerpoint/2010/main" val="267600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81557C4E-4926-4AF0-8919-7A320E3959FC}" type="slidenum">
              <a:rPr lang="it-IT" altLang="it-IT" smtClean="0"/>
              <a:pPr/>
              <a:t>1</a:t>
            </a:fld>
            <a:endParaRPr lang="it-IT" altLang="it-IT"/>
          </a:p>
        </p:txBody>
      </p:sp>
      <p:sp>
        <p:nvSpPr>
          <p:cNvPr id="4099" name="Rectangle 2"/>
          <p:cNvSpPr>
            <a:spLocks noGrp="1" noRot="1" noChangeAspect="1" noChangeArrowheads="1" noTextEdit="1"/>
          </p:cNvSpPr>
          <p:nvPr>
            <p:ph type="sldImg"/>
          </p:nvPr>
        </p:nvSpPr>
        <p:spPr>
          <a:xfrm>
            <a:off x="3429000" y="938213"/>
            <a:ext cx="3376613" cy="2532062"/>
          </a:xfrm>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44483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C642BBB2-C7CC-4B99-B51C-5E92F401786A}" type="slidenum">
              <a:rPr lang="it-IT" altLang="it-IT" smtClean="0"/>
              <a:pPr/>
              <a:t>7</a:t>
            </a:fld>
            <a:endParaRPr lang="it-IT" altLang="it-IT"/>
          </a:p>
        </p:txBody>
      </p:sp>
      <p:sp>
        <p:nvSpPr>
          <p:cNvPr id="18435" name="Rectangle 7"/>
          <p:cNvSpPr txBox="1">
            <a:spLocks noGrp="1" noChangeArrowheads="1"/>
          </p:cNvSpPr>
          <p:nvPr/>
        </p:nvSpPr>
        <p:spPr bwMode="auto">
          <a:xfrm>
            <a:off x="5797550" y="6742113"/>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1B19F579-9B00-478A-A6D9-3F7320919595}" type="slidenum">
              <a:rPr lang="it-IT" altLang="it-IT">
                <a:cs typeface="Arial" panose="020B0604020202020204" pitchFamily="34" charset="0"/>
              </a:rPr>
              <a:pPr algn="r" eaLnBrk="1" hangingPunct="1">
                <a:spcBef>
                  <a:spcPct val="0"/>
                </a:spcBef>
              </a:pPr>
              <a:t>7</a:t>
            </a:fld>
            <a:endParaRPr lang="it-IT" altLang="it-IT">
              <a:cs typeface="Arial" panose="020B0604020202020204" pitchFamily="34" charset="0"/>
            </a:endParaRPr>
          </a:p>
        </p:txBody>
      </p:sp>
      <p:sp>
        <p:nvSpPr>
          <p:cNvPr id="18436" name="Rectangle 2"/>
          <p:cNvSpPr>
            <a:spLocks noGrp="1" noRot="1" noChangeAspect="1" noChangeArrowheads="1" noTextEdit="1"/>
          </p:cNvSpPr>
          <p:nvPr>
            <p:ph type="sldImg"/>
          </p:nvPr>
        </p:nvSpPr>
        <p:spPr>
          <a:xfrm>
            <a:off x="3243263" y="563563"/>
            <a:ext cx="3751262" cy="2813050"/>
          </a:xfrm>
          <a:ln/>
        </p:spPr>
      </p:sp>
      <p:sp>
        <p:nvSpPr>
          <p:cNvPr id="1843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756620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276160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22711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84620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84755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A44978D-0BFD-4467-BF7F-6A62D6FE6008}" type="datetimeFigureOut">
              <a:rPr lang="it-IT" smtClean="0"/>
              <a:t>10/10/2017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494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00409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A44978D-0BFD-4467-BF7F-6A62D6FE6008}" type="datetimeFigureOut">
              <a:rPr lang="it-IT" smtClean="0"/>
              <a:t>10/10/2017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3969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A44978D-0BFD-4467-BF7F-6A62D6FE6008}" type="datetimeFigureOut">
              <a:rPr lang="it-IT" smtClean="0"/>
              <a:t>10/10/2017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4995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4978D-0BFD-4467-BF7F-6A62D6FE6008}" type="datetimeFigureOut">
              <a:rPr lang="it-IT" smtClean="0"/>
              <a:t>10/10/2017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171010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05672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A44978D-0BFD-4467-BF7F-6A62D6FE6008}" type="datetimeFigureOut">
              <a:rPr lang="it-IT" smtClean="0"/>
              <a:t>10/10/2017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77589F6-6366-4A22-87E1-024EF0CB603B}" type="slidenum">
              <a:rPr lang="it-IT" smtClean="0"/>
              <a:t>‹N›</a:t>
            </a:fld>
            <a:endParaRPr lang="it-IT"/>
          </a:p>
        </p:txBody>
      </p:sp>
    </p:spTree>
    <p:extLst>
      <p:ext uri="{BB962C8B-B14F-4D97-AF65-F5344CB8AC3E}">
        <p14:creationId xmlns:p14="http://schemas.microsoft.com/office/powerpoint/2010/main" val="309518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4978D-0BFD-4467-BF7F-6A62D6FE6008}" type="datetimeFigureOut">
              <a:rPr lang="it-IT" smtClean="0"/>
              <a:t>10/10/2017</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589F6-6366-4A22-87E1-024EF0CB603B}" type="slidenum">
              <a:rPr lang="it-IT" smtClean="0"/>
              <a:t>‹N›</a:t>
            </a:fld>
            <a:endParaRPr lang="it-IT"/>
          </a:p>
        </p:txBody>
      </p:sp>
    </p:spTree>
    <p:extLst>
      <p:ext uri="{BB962C8B-B14F-4D97-AF65-F5344CB8AC3E}">
        <p14:creationId xmlns:p14="http://schemas.microsoft.com/office/powerpoint/2010/main" val="2233250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 y="153459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sp>
        <p:nvSpPr>
          <p:cNvPr id="16" name="Rettangolo arrotondato 15"/>
          <p:cNvSpPr/>
          <p:nvPr/>
        </p:nvSpPr>
        <p:spPr>
          <a:xfrm>
            <a:off x="3429002" y="1000129"/>
            <a:ext cx="45719" cy="3857625"/>
          </a:xfrm>
          <a:prstGeom prst="roundRect">
            <a:avLst/>
          </a:prstGeom>
          <a:solidFill>
            <a:srgbClr val="036AAC"/>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it-IT" altLang="it-IT">
              <a:solidFill>
                <a:srgbClr val="FFFFFF"/>
              </a:solidFill>
              <a:latin typeface="Calibri" pitchFamily="34" charset="0"/>
            </a:endParaRPr>
          </a:p>
        </p:txBody>
      </p:sp>
      <p:sp>
        <p:nvSpPr>
          <p:cNvPr id="3076" name="Rectangle 7"/>
          <p:cNvSpPr>
            <a:spLocks noChangeArrowheads="1"/>
          </p:cNvSpPr>
          <p:nvPr/>
        </p:nvSpPr>
        <p:spPr bwMode="auto">
          <a:xfrm>
            <a:off x="4286250" y="4357690"/>
            <a:ext cx="4071939"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06CAD"/>
                </a:solidFill>
                <a:latin typeface="Century Schoolbook" pitchFamily="18" charset="0"/>
                <a:cs typeface="Arial" panose="020B0604020202020204" pitchFamily="34" charset="0"/>
              </a:rPr>
              <a:t>Settore Tecnico A.I.A.</a:t>
            </a:r>
          </a:p>
        </p:txBody>
      </p:sp>
      <p:cxnSp>
        <p:nvCxnSpPr>
          <p:cNvPr id="23" name="Connettore 1 22"/>
          <p:cNvCxnSpPr/>
          <p:nvPr/>
        </p:nvCxnSpPr>
        <p:spPr bwMode="auto">
          <a:xfrm flipV="1">
            <a:off x="500064" y="5070475"/>
            <a:ext cx="8312151" cy="1588"/>
          </a:xfrm>
          <a:prstGeom prst="line">
            <a:avLst/>
          </a:prstGeom>
          <a:ln w="38100">
            <a:solidFill>
              <a:srgbClr val="006CAD"/>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Connettore 1 26"/>
          <p:cNvCxnSpPr/>
          <p:nvPr/>
        </p:nvCxnSpPr>
        <p:spPr bwMode="auto">
          <a:xfrm>
            <a:off x="571500" y="785816"/>
            <a:ext cx="8001000" cy="1587"/>
          </a:xfrm>
          <a:prstGeom prst="line">
            <a:avLst/>
          </a:prstGeom>
          <a:ln w="38100">
            <a:solidFill>
              <a:srgbClr val="006CAD"/>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079" name="Rectangle 13"/>
          <p:cNvSpPr>
            <a:spLocks noChangeArrowheads="1"/>
          </p:cNvSpPr>
          <p:nvPr/>
        </p:nvSpPr>
        <p:spPr bwMode="auto">
          <a:xfrm>
            <a:off x="3" y="4393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pic>
        <p:nvPicPr>
          <p:cNvPr id="308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879" y="1143001"/>
            <a:ext cx="2786063" cy="312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7613" name="Group 29"/>
          <p:cNvGraphicFramePr>
            <a:graphicFrameLocks noGrp="1"/>
          </p:cNvGraphicFramePr>
          <p:nvPr>
            <p:extLst>
              <p:ext uri="{D42A27DB-BD31-4B8C-83A1-F6EECF244321}">
                <p14:modId xmlns:p14="http://schemas.microsoft.com/office/powerpoint/2010/main" val="2489168870"/>
              </p:ext>
            </p:extLst>
          </p:nvPr>
        </p:nvGraphicFramePr>
        <p:xfrm>
          <a:off x="500065" y="5214939"/>
          <a:ext cx="8320088" cy="1310016"/>
        </p:xfrm>
        <a:graphic>
          <a:graphicData uri="http://schemas.openxmlformats.org/drawingml/2006/table">
            <a:tbl>
              <a:tblPr/>
              <a:tblGrid>
                <a:gridCol w="1531937">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5594351">
                  <a:extLst>
                    <a:ext uri="{9D8B030D-6E8A-4147-A177-3AD203B41FA5}">
                      <a16:colId xmlns:a16="http://schemas.microsoft.com/office/drawing/2014/main" val="20002"/>
                    </a:ext>
                  </a:extLst>
                </a:gridCol>
              </a:tblGrid>
              <a:tr h="33496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Codice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Revisione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Denominazione</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36AAC"/>
                    </a:solidFill>
                  </a:tcPr>
                </a:tc>
                <a:extLst>
                  <a:ext uri="{0D108BD9-81ED-4DB2-BD59-A6C34878D82A}">
                    <a16:rowId xmlns:a16="http://schemas.microsoft.com/office/drawing/2014/main" val="10000"/>
                  </a:ext>
                </a:extLst>
              </a:tr>
              <a:tr h="96488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000" b="1" i="0" u="none" strike="noStrike" cap="none" normalizeH="0" baseline="0">
                          <a:ln>
                            <a:noFill/>
                          </a:ln>
                          <a:solidFill>
                            <a:srgbClr val="000000"/>
                          </a:solidFill>
                          <a:effectLst/>
                          <a:latin typeface="Arial" panose="020B0604020202020204" pitchFamily="34" charset="0"/>
                          <a:cs typeface="Arial" panose="020B0604020202020204" pitchFamily="34" charset="0"/>
                        </a:rPr>
                        <a:t>001 / 1718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a:ln>
                          <a:noFill/>
                        </a:ln>
                        <a:solidFill>
                          <a:srgbClr val="000000"/>
                        </a:solidFill>
                        <a:effectLst/>
                        <a:latin typeface="Arial" panose="020B0604020202020204" pitchFamily="34" charset="0"/>
                        <a:cs typeface="Arial" panose="020B0604020202020204" pitchFamily="34" charset="0"/>
                      </a:endParaRP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19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9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CORSO ARBITRI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REGOLA 13</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5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Stagione Sportiva 2017/2018</a:t>
                      </a:r>
                    </a:p>
                  </a:txBody>
                  <a:tcPr marL="91439" marR="91439" marT="45564" marB="455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099" name="Rectangle 13"/>
          <p:cNvSpPr>
            <a:spLocks noChangeArrowheads="1"/>
          </p:cNvSpPr>
          <p:nvPr/>
        </p:nvSpPr>
        <p:spPr bwMode="auto">
          <a:xfrm>
            <a:off x="3" y="26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cs typeface="Arial" panose="020B0604020202020204" pitchFamily="34" charset="0"/>
            </a:endParaRPr>
          </a:p>
        </p:txBody>
      </p:sp>
      <p:pic>
        <p:nvPicPr>
          <p:cNvPr id="1026" name="Picture 2" descr="zuhib4br">
            <a:extLst>
              <a:ext uri="{FF2B5EF4-FFF2-40B4-BE49-F238E27FC236}">
                <a16:creationId xmlns:a16="http://schemas.microsoft.com/office/drawing/2014/main" id="{BE3B38CD-B680-41FC-AF65-FFB4A48AD35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2" y="1381347"/>
            <a:ext cx="1265237"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a:extLst>
              <a:ext uri="{FF2B5EF4-FFF2-40B4-BE49-F238E27FC236}">
                <a16:creationId xmlns:a16="http://schemas.microsoft.com/office/drawing/2014/main" id="{946633CA-E4EB-431F-A5A8-2824A97402FD}"/>
              </a:ext>
            </a:extLst>
          </p:cNvPr>
          <p:cNvSpPr/>
          <p:nvPr/>
        </p:nvSpPr>
        <p:spPr>
          <a:xfrm>
            <a:off x="1116998" y="3259081"/>
            <a:ext cx="1376363" cy="1220795"/>
          </a:xfrm>
          <a:prstGeom prst="rect">
            <a:avLst/>
          </a:prstGeom>
          <a:solidFill>
            <a:srgbClr val="006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00"/>
              </a:solidFill>
            </a:endParaRPr>
          </a:p>
        </p:txBody>
      </p:sp>
      <p:sp>
        <p:nvSpPr>
          <p:cNvPr id="3" name="CasellaDiTesto 2">
            <a:extLst>
              <a:ext uri="{FF2B5EF4-FFF2-40B4-BE49-F238E27FC236}">
                <a16:creationId xmlns:a16="http://schemas.microsoft.com/office/drawing/2014/main" id="{C8ED8F33-D0DA-4E38-AFDD-8D9593AF35A5}"/>
              </a:ext>
            </a:extLst>
          </p:cNvPr>
          <p:cNvSpPr txBox="1"/>
          <p:nvPr/>
        </p:nvSpPr>
        <p:spPr>
          <a:xfrm>
            <a:off x="1271918" y="3520564"/>
            <a:ext cx="1093568" cy="477054"/>
          </a:xfrm>
          <a:prstGeom prst="rect">
            <a:avLst/>
          </a:prstGeom>
          <a:noFill/>
        </p:spPr>
        <p:txBody>
          <a:bodyPr wrap="none" rtlCol="0">
            <a:spAutoFit/>
          </a:bodyPr>
          <a:lstStyle/>
          <a:p>
            <a:pPr algn="ctr">
              <a:lnSpc>
                <a:spcPts val="1500"/>
              </a:lnSpc>
            </a:pPr>
            <a:r>
              <a:rPr lang="it-IT" sz="3600" dirty="0">
                <a:solidFill>
                  <a:schemeClr val="bg1"/>
                </a:solidFill>
                <a:latin typeface="Times New Roman" panose="02020603050405020304" pitchFamily="18" charset="0"/>
                <a:cs typeface="Times New Roman" panose="02020603050405020304" pitchFamily="18" charset="0"/>
              </a:rPr>
              <a:t>AIA</a:t>
            </a:r>
          </a:p>
          <a:p>
            <a:pPr algn="ctr">
              <a:lnSpc>
                <a:spcPts val="1500"/>
              </a:lnSpc>
            </a:pPr>
            <a:r>
              <a:rPr lang="it-IT" sz="1600" dirty="0">
                <a:solidFill>
                  <a:schemeClr val="bg1"/>
                </a:solidFill>
                <a:latin typeface="Times New Roman" panose="02020603050405020304" pitchFamily="18" charset="0"/>
                <a:cs typeface="Times New Roman" panose="02020603050405020304" pitchFamily="18" charset="0"/>
              </a:rPr>
              <a:t>QUALITY</a:t>
            </a:r>
          </a:p>
        </p:txBody>
      </p:sp>
      <p:sp>
        <p:nvSpPr>
          <p:cNvPr id="4" name="Ovale 3">
            <a:extLst>
              <a:ext uri="{FF2B5EF4-FFF2-40B4-BE49-F238E27FC236}">
                <a16:creationId xmlns:a16="http://schemas.microsoft.com/office/drawing/2014/main" id="{0659D241-805D-4FC4-93D3-E4C8B3C11E7B}"/>
              </a:ext>
            </a:extLst>
          </p:cNvPr>
          <p:cNvSpPr/>
          <p:nvPr/>
        </p:nvSpPr>
        <p:spPr>
          <a:xfrm>
            <a:off x="1204756" y="3997617"/>
            <a:ext cx="1237218" cy="4357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F1F9B298-97E6-4478-9DCC-1C949D1C6B66}"/>
              </a:ext>
            </a:extLst>
          </p:cNvPr>
          <p:cNvSpPr txBox="1"/>
          <p:nvPr/>
        </p:nvSpPr>
        <p:spPr>
          <a:xfrm>
            <a:off x="1276198" y="4041488"/>
            <a:ext cx="1132041" cy="307777"/>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APPROVED</a:t>
            </a:r>
          </a:p>
        </p:txBody>
      </p:sp>
      <p:sp>
        <p:nvSpPr>
          <p:cNvPr id="21" name="Rectangle 8">
            <a:extLst>
              <a:ext uri="{FF2B5EF4-FFF2-40B4-BE49-F238E27FC236}">
                <a16:creationId xmlns:a16="http://schemas.microsoft.com/office/drawing/2014/main" id="{69ACF401-2A6F-4E05-AA48-148A2DD0F26C}"/>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06CAD"/>
                </a:solidFill>
                <a:latin typeface="Century Schoolbook" pitchFamily="18" charset="0"/>
              </a:rPr>
              <a:t>Associazione Italiana Arbitri</a:t>
            </a:r>
          </a:p>
        </p:txBody>
      </p:sp>
    </p:spTree>
    <p:extLst>
      <p:ext uri="{BB962C8B-B14F-4D97-AF65-F5344CB8AC3E}">
        <p14:creationId xmlns:p14="http://schemas.microsoft.com/office/powerpoint/2010/main" val="1037761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536473" y="1027550"/>
            <a:ext cx="7918655" cy="4031873"/>
          </a:xfrm>
          <a:prstGeom prst="rect">
            <a:avLst/>
          </a:prstGeom>
          <a:effectLst/>
        </p:spPr>
        <p:txBody>
          <a:bodyPr wrap="square">
            <a:spAutoFit/>
          </a:bodyPr>
          <a:lstStyle/>
          <a:p>
            <a:pPr algn="just" eaLnBrk="0" hangingPunct="0">
              <a:defRPr/>
            </a:pPr>
            <a:r>
              <a:rPr lang="it-IT" sz="1600" dirty="0">
                <a:latin typeface="Arial" panose="020B0604020202020204" pitchFamily="34" charset="0"/>
                <a:cs typeface="Arial" panose="020B0604020202020204" pitchFamily="34" charset="0"/>
              </a:rPr>
              <a:t>I calci di punizione diretti e indiretti vengono assegnati alla squadra avversaria di un calciatore colpevole di un’infrazione</a:t>
            </a:r>
          </a:p>
          <a:p>
            <a:pPr algn="just" eaLnBrk="0" hangingPunct="0">
              <a:defRPr/>
            </a:pPr>
            <a:endParaRPr lang="it-IT" sz="800" dirty="0">
              <a:latin typeface="Arial" panose="020B0604020202020204" pitchFamily="34" charset="0"/>
              <a:cs typeface="Arial" panose="020B0604020202020204" pitchFamily="34" charset="0"/>
            </a:endParaRPr>
          </a:p>
          <a:p>
            <a:pPr algn="just" eaLnBrk="0" hangingPunct="0">
              <a:defRPr/>
            </a:pPr>
            <a:r>
              <a:rPr lang="it-IT" sz="1600" dirty="0">
                <a:latin typeface="Arial" panose="020B0604020202020204" pitchFamily="34" charset="0"/>
                <a:cs typeface="Arial" panose="020B0604020202020204" pitchFamily="34" charset="0"/>
              </a:rPr>
              <a:t>L’indicazione del calcio di punizione indiretto</a:t>
            </a:r>
          </a:p>
          <a:p>
            <a:pPr algn="just" eaLnBrk="0" hangingPunct="0">
              <a:defRPr/>
            </a:pPr>
            <a:r>
              <a:rPr lang="it-IT" sz="1600" dirty="0">
                <a:latin typeface="Arial" panose="020B0604020202020204" pitchFamily="34" charset="0"/>
                <a:cs typeface="Arial" panose="020B0604020202020204" pitchFamily="34" charset="0"/>
              </a:rPr>
              <a:t>L’arbitro indica un calcio di punizione indiretto sollevando un suo braccio al di sopra della testa e mantenendolo in questa posizione durante l’esecuzione e fino a che il pallone non tocchi un altro calciatore o cessi di essere in gioco. Un calcio di punizione indiretto deve essere ripetuto se l’arbitro omette di effettuare tale segnalazione e il pallone viene calciato direttamente in porta. </a:t>
            </a:r>
          </a:p>
          <a:p>
            <a:pPr algn="just" eaLnBrk="0" hangingPunct="0">
              <a:defRPr/>
            </a:pPr>
            <a:endParaRPr lang="it-IT" sz="800" dirty="0">
              <a:latin typeface="Arial" panose="020B0604020202020204" pitchFamily="34" charset="0"/>
              <a:cs typeface="Arial" panose="020B0604020202020204" pitchFamily="34" charset="0"/>
            </a:endParaRPr>
          </a:p>
          <a:p>
            <a:pPr algn="just" eaLnBrk="0" hangingPunct="0">
              <a:defRPr/>
            </a:pPr>
            <a:r>
              <a:rPr lang="it-IT" sz="1600" dirty="0">
                <a:latin typeface="Arial" panose="020B0604020202020204" pitchFamily="34" charset="0"/>
                <a:cs typeface="Arial" panose="020B0604020202020204" pitchFamily="34" charset="0"/>
              </a:rPr>
              <a:t>Il pallone entra in porta</a:t>
            </a:r>
          </a:p>
          <a:p>
            <a:pPr algn="just" eaLnBrk="0" hangingPunct="0">
              <a:defRPr/>
            </a:pPr>
            <a:r>
              <a:rPr lang="it-IT" sz="1600" dirty="0">
                <a:latin typeface="Arial" panose="020B0604020202020204" pitchFamily="34" charset="0"/>
                <a:cs typeface="Arial" panose="020B0604020202020204" pitchFamily="34" charset="0"/>
              </a:rPr>
              <a:t>• se un calcio di punizione diretto è calciato direttamente nella porta avversaria, la rete è valida</a:t>
            </a:r>
          </a:p>
          <a:p>
            <a:pPr algn="just" eaLnBrk="0" hangingPunct="0">
              <a:defRPr/>
            </a:pPr>
            <a:r>
              <a:rPr lang="it-IT" sz="1600" dirty="0">
                <a:latin typeface="Arial" panose="020B0604020202020204" pitchFamily="34" charset="0"/>
                <a:cs typeface="Arial" panose="020B0604020202020204" pitchFamily="34" charset="0"/>
              </a:rPr>
              <a:t>• se un calcio di punizione indiretto è calciato direttamente nella porta avversaria, viene assegnato un calcio di rinvio</a:t>
            </a:r>
          </a:p>
          <a:p>
            <a:pPr algn="just" eaLnBrk="0" hangingPunct="0">
              <a:defRPr/>
            </a:pPr>
            <a:r>
              <a:rPr lang="it-IT" sz="1600" dirty="0">
                <a:latin typeface="Arial" panose="020B0604020202020204" pitchFamily="34" charset="0"/>
                <a:cs typeface="Arial" panose="020B0604020202020204" pitchFamily="34" charset="0"/>
              </a:rPr>
              <a:t>• se un calcio di punizione diretto o indiretto è calciato direttamente nella propria porta, viene assegnato un calcio d’angolo</a:t>
            </a: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8">
            <a:extLst>
              <a:ext uri="{FF2B5EF4-FFF2-40B4-BE49-F238E27FC236}">
                <a16:creationId xmlns:a16="http://schemas.microsoft.com/office/drawing/2014/main" id="{677D2CA8-997D-4A10-AF09-4845A92ACAEF}"/>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13 – I calci di punizione</a:t>
            </a:r>
          </a:p>
        </p:txBody>
      </p:sp>
      <p:pic>
        <p:nvPicPr>
          <p:cNvPr id="1034" name="Picture 10" descr="http://www.forzaroma.info/wp-content/uploads/sites/20/2015/08/19/bomboletta-barriera.jpg">
            <a:extLst>
              <a:ext uri="{FF2B5EF4-FFF2-40B4-BE49-F238E27FC236}">
                <a16:creationId xmlns:a16="http://schemas.microsoft.com/office/drawing/2014/main" id="{32321815-13F7-40BB-A215-35954D5FF4A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7819" b="19784"/>
          <a:stretch/>
        </p:blipFill>
        <p:spPr bwMode="auto">
          <a:xfrm>
            <a:off x="562591" y="4971845"/>
            <a:ext cx="8018817" cy="1451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98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 name="Rettangolo 2">
            <a:extLst>
              <a:ext uri="{FF2B5EF4-FFF2-40B4-BE49-F238E27FC236}">
                <a16:creationId xmlns:a16="http://schemas.microsoft.com/office/drawing/2014/main" id="{19F7E953-F7E4-42DD-962C-F757D6632CB0}"/>
              </a:ext>
            </a:extLst>
          </p:cNvPr>
          <p:cNvSpPr/>
          <p:nvPr/>
        </p:nvSpPr>
        <p:spPr>
          <a:xfrm>
            <a:off x="457199" y="1194860"/>
            <a:ext cx="5958349" cy="5016758"/>
          </a:xfrm>
          <a:prstGeom prst="rect">
            <a:avLst/>
          </a:prstGeom>
          <a:effectLst/>
        </p:spPr>
        <p:txBody>
          <a:bodyPr wrap="square">
            <a:spAutoFit/>
          </a:bodyPr>
          <a:lstStyle/>
          <a:p>
            <a:pPr>
              <a:defRPr/>
            </a:pPr>
            <a:r>
              <a:rPr lang="it-IT" sz="1600" b="1" dirty="0"/>
              <a:t>PROCEDURA</a:t>
            </a:r>
          </a:p>
          <a:p>
            <a:pPr algn="just"/>
            <a:r>
              <a:rPr lang="it-IT" sz="1600" dirty="0"/>
              <a:t>Tutti i calci di punizione vengono eseguiti dal punto in cui viene commessa l’infrazione, tranne:</a:t>
            </a:r>
          </a:p>
          <a:p>
            <a:pPr algn="just"/>
            <a:r>
              <a:rPr lang="it-IT" sz="1600" dirty="0"/>
              <a:t>• i calci di punizione indiretti in favore della squadra attaccante per un’infrazione commessa all’interno dell’area di porta avversaria, che saranno eseguiti dal punto più vicino della linea dell’area di porta parallela alla linea di porta</a:t>
            </a:r>
          </a:p>
          <a:p>
            <a:pPr algn="just"/>
            <a:r>
              <a:rPr lang="it-IT" sz="1600" dirty="0"/>
              <a:t>• i calci di punizione in favore della squadra difendente nella propria area di porta, che saranno eseguiti da un punto qualsiasi di detta area</a:t>
            </a:r>
          </a:p>
          <a:p>
            <a:pPr algn="just"/>
            <a:r>
              <a:rPr lang="it-IT" sz="1600" dirty="0"/>
              <a:t>• i calci di punizione per infrazioni concernenti un calciatore che entra, rientra o esce dal terreno di gioco senza autorizzazione, che saranno eseguiti dal punto in cui si trovava il pallone quando il gioco è stato interrotto. Tuttavia, se un calciatore esce dal terreno di gioco nella dinamica dell’azione e commette un’infrazione contro un altro calciatore, il gioco verrà ripreso con un calcio di punizione eseguito dalla linea perimetrale nel punto più vicino a quello in cui è accaduta l’infrazione; per infrazioni punibili con un calcio di punizione diretto verrà assegnato un calcio di rigore se questo punto è all’interno dell’area di rigore del calciatore colpevole</a:t>
            </a:r>
          </a:p>
          <a:p>
            <a:pPr algn="just"/>
            <a:r>
              <a:rPr lang="it-IT" sz="1600" dirty="0"/>
              <a:t>• che le Regole stabiliscano un’altra posizione</a:t>
            </a:r>
            <a:endParaRPr lang="it-IT" altLang="it-IT" sz="1600" dirty="0">
              <a:latin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http://www.repubblica.it/gallerie/online/mondiali2002/fuorigioco/3_g.jpg">
            <a:extLst>
              <a:ext uri="{FF2B5EF4-FFF2-40B4-BE49-F238E27FC236}">
                <a16:creationId xmlns:a16="http://schemas.microsoft.com/office/drawing/2014/main" id="{9C567CB1-70EC-4342-BEB1-F0BC595E64A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814" r="55862"/>
          <a:stretch/>
        </p:blipFill>
        <p:spPr bwMode="auto">
          <a:xfrm>
            <a:off x="6812280" y="1543595"/>
            <a:ext cx="1645920" cy="45845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a:extLst>
              <a:ext uri="{FF2B5EF4-FFF2-40B4-BE49-F238E27FC236}">
                <a16:creationId xmlns:a16="http://schemas.microsoft.com/office/drawing/2014/main" id="{F8EBCA46-163B-466C-A7F8-72CB5D564258}"/>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13 – I calci di punizione</a:t>
            </a:r>
          </a:p>
        </p:txBody>
      </p:sp>
      <p:sp>
        <p:nvSpPr>
          <p:cNvPr id="9" name="CasellaDiTesto 6">
            <a:extLst>
              <a:ext uri="{FF2B5EF4-FFF2-40B4-BE49-F238E27FC236}">
                <a16:creationId xmlns:a16="http://schemas.microsoft.com/office/drawing/2014/main" id="{4AEC8D8D-A70E-4547-8E81-937A13643DE1}"/>
              </a:ext>
            </a:extLst>
          </p:cNvPr>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Tree>
    <p:extLst>
      <p:ext uri="{BB962C8B-B14F-4D97-AF65-F5344CB8AC3E}">
        <p14:creationId xmlns:p14="http://schemas.microsoft.com/office/powerpoint/2010/main" val="172839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 name="Rettangolo 2">
            <a:extLst>
              <a:ext uri="{FF2B5EF4-FFF2-40B4-BE49-F238E27FC236}">
                <a16:creationId xmlns:a16="http://schemas.microsoft.com/office/drawing/2014/main" id="{19F7E953-F7E4-42DD-962C-F757D6632CB0}"/>
              </a:ext>
            </a:extLst>
          </p:cNvPr>
          <p:cNvSpPr/>
          <p:nvPr/>
        </p:nvSpPr>
        <p:spPr>
          <a:xfrm>
            <a:off x="457199" y="1194860"/>
            <a:ext cx="8077201" cy="5016758"/>
          </a:xfrm>
          <a:prstGeom prst="rect">
            <a:avLst/>
          </a:prstGeom>
          <a:effectLst/>
        </p:spPr>
        <p:txBody>
          <a:bodyPr wrap="square">
            <a:spAutoFit/>
          </a:bodyPr>
          <a:lstStyle/>
          <a:p>
            <a:pPr>
              <a:defRPr/>
            </a:pPr>
            <a:r>
              <a:rPr lang="it-IT" sz="1600" b="1" dirty="0"/>
              <a:t>PROCEDURA</a:t>
            </a:r>
          </a:p>
          <a:p>
            <a:pPr>
              <a:defRPr/>
            </a:pPr>
            <a:endParaRPr lang="it-IT" sz="1600" b="1" dirty="0"/>
          </a:p>
          <a:p>
            <a:pPr algn="just"/>
            <a:r>
              <a:rPr lang="it-IT" sz="1600" dirty="0"/>
              <a:t>Il pallone:</a:t>
            </a:r>
          </a:p>
          <a:p>
            <a:pPr algn="just"/>
            <a:r>
              <a:rPr lang="it-IT" sz="1600" dirty="0"/>
              <a:t>• deve essere fermo e chi lo calcia non deve toccarlo di nuovo prima che sia stato toccato da un altro calciatore</a:t>
            </a:r>
          </a:p>
          <a:p>
            <a:pPr algn="just"/>
            <a:r>
              <a:rPr lang="it-IT" sz="1600" dirty="0"/>
              <a:t>• è in gioco quando viene calciato e si muove chiaramente, ad eccezione di un calcio di punizione assegnato alla squadra difendente all’interno della propria area di rigore, nel qual caso sarà in gioco quando viene calciato direttamente al di fuori di detta area</a:t>
            </a:r>
          </a:p>
          <a:p>
            <a:pPr algn="just"/>
            <a:r>
              <a:rPr lang="it-IT" sz="1600" dirty="0"/>
              <a:t>Fino a che il pallone non è in gioco tutti gli avversari devono rimanere:</a:t>
            </a:r>
          </a:p>
          <a:p>
            <a:pPr algn="just"/>
            <a:r>
              <a:rPr lang="it-IT" sz="1600" dirty="0"/>
              <a:t>• ad almeno 9,15 m dal pallone, salvo che si posizionino sulla propria linea di porta tra i pali</a:t>
            </a:r>
          </a:p>
          <a:p>
            <a:pPr algn="just"/>
            <a:r>
              <a:rPr lang="it-IT" sz="1600" dirty="0"/>
              <a:t>• fuori dell’area di rigore, per i calci di punizione eseguiti dall’interno dell’area di rigore avversaria </a:t>
            </a:r>
          </a:p>
          <a:p>
            <a:pPr algn="just"/>
            <a:r>
              <a:rPr lang="it-IT" sz="1600" dirty="0"/>
              <a:t>Un calcio di punizione può essere eseguito alzando il pallone con un piede o con entrambi i piedi simultaneamente.</a:t>
            </a:r>
          </a:p>
          <a:p>
            <a:pPr algn="just"/>
            <a:r>
              <a:rPr lang="it-IT" sz="1600" dirty="0"/>
              <a:t>Fare una finta durante l’esecuzione di un calcio di punizione per confondere gli avversari è consentito in quanto parte del gioco.</a:t>
            </a:r>
          </a:p>
          <a:p>
            <a:pPr algn="just"/>
            <a:r>
              <a:rPr lang="it-IT" sz="1600" dirty="0"/>
              <a:t>Se un calciatore, mentre sta eseguendo correttamente un calcio di punizione, calcia intenzionalmente il pallone contro un avversario al fine di poterlo rigiocare, ma non lo fa in maniera negligente, imprudente o usando vigoria sproporzionata, l’arbitro consentirà che il gioco prosegua</a:t>
            </a:r>
            <a:endParaRPr lang="it-IT" altLang="it-IT" sz="1600" dirty="0">
              <a:latin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
            <a:extLst>
              <a:ext uri="{FF2B5EF4-FFF2-40B4-BE49-F238E27FC236}">
                <a16:creationId xmlns:a16="http://schemas.microsoft.com/office/drawing/2014/main" id="{8ADB564F-9D70-4CCE-8C72-4735E2C7713B}"/>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13 – I calci di punizione</a:t>
            </a:r>
          </a:p>
        </p:txBody>
      </p:sp>
      <p:sp>
        <p:nvSpPr>
          <p:cNvPr id="7" name="CasellaDiTesto 6">
            <a:extLst>
              <a:ext uri="{FF2B5EF4-FFF2-40B4-BE49-F238E27FC236}">
                <a16:creationId xmlns:a16="http://schemas.microsoft.com/office/drawing/2014/main" id="{E3C85A7C-1668-4D8D-BAB4-3FFBA1C7C54A}"/>
              </a:ext>
            </a:extLst>
          </p:cNvPr>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Tree>
    <p:extLst>
      <p:ext uri="{BB962C8B-B14F-4D97-AF65-F5344CB8AC3E}">
        <p14:creationId xmlns:p14="http://schemas.microsoft.com/office/powerpoint/2010/main" val="3499572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457200" y="1194860"/>
            <a:ext cx="4727403" cy="3785652"/>
          </a:xfrm>
          <a:prstGeom prst="rect">
            <a:avLst/>
          </a:prstGeom>
          <a:effectLst/>
        </p:spPr>
        <p:txBody>
          <a:bodyPr wrap="square">
            <a:spAutoFit/>
          </a:bodyPr>
          <a:lstStyle/>
          <a:p>
            <a:pPr algn="just">
              <a:defRPr/>
            </a:pPr>
            <a:r>
              <a:rPr lang="it-IT" sz="1600" b="1" dirty="0">
                <a:cs typeface="Arial" panose="020B0604020202020204" pitchFamily="34" charset="0"/>
              </a:rPr>
              <a:t>INFRAZIONI E SANZIONI</a:t>
            </a:r>
          </a:p>
          <a:p>
            <a:pPr algn="just">
              <a:defRPr/>
            </a:pPr>
            <a:r>
              <a:rPr lang="it-IT" sz="1600" dirty="0"/>
              <a:t>Se, quando un calcio di punizione viene eseguito, un avversario è più vicino al pallone rispetto alla distanza prescritta, il calcio di punizione deve essere ripetuto, salvo che possa essere applicato il vantaggio; se, però, un calciatore esegue rapidamente un calcio di punizione ed un avversario che si trova a meno di 9.15 m dal pallone lo intercetta, l’arbitro consentirà che il gioco prosegua. Tuttavia, un avversario che intenzionalmente impedisce di eseguire rapidamente un calcio di punizione, dovrà essere ammonito per aver ritardato la ripresa di gioco.</a:t>
            </a:r>
          </a:p>
          <a:p>
            <a:pPr algn="just">
              <a:defRPr/>
            </a:pPr>
            <a:endParaRPr lang="it-IT" sz="1600" dirty="0"/>
          </a:p>
          <a:p>
            <a:pPr algn="just">
              <a:defRPr/>
            </a:pPr>
            <a:endParaRPr lang="it-IT" sz="1600" dirty="0"/>
          </a:p>
          <a:p>
            <a:pPr algn="just">
              <a:defRPr/>
            </a:pP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
            <a:extLst>
              <a:ext uri="{FF2B5EF4-FFF2-40B4-BE49-F238E27FC236}">
                <a16:creationId xmlns:a16="http://schemas.microsoft.com/office/drawing/2014/main" id="{473C8C72-E694-4B9E-A203-4535F41922C9}"/>
              </a:ext>
            </a:extLst>
          </p:cNvPr>
          <p:cNvSpPr>
            <a:spLocks noChangeArrowheads="1"/>
          </p:cNvSpPr>
          <p:nvPr/>
        </p:nvSpPr>
        <p:spPr bwMode="auto">
          <a:xfrm>
            <a:off x="381001" y="14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13 – I calci di punizione</a:t>
            </a:r>
          </a:p>
        </p:txBody>
      </p:sp>
      <p:pic>
        <p:nvPicPr>
          <p:cNvPr id="1026" name="Picture 2" descr="Risultati immagini per DISTANZA CALCIO PUNIZIONE">
            <a:extLst>
              <a:ext uri="{FF2B5EF4-FFF2-40B4-BE49-F238E27FC236}">
                <a16:creationId xmlns:a16="http://schemas.microsoft.com/office/drawing/2014/main" id="{B3B7407C-9AEF-47F4-90CD-9E441B7A8F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057" t="5231" r="23409"/>
          <a:stretch/>
        </p:blipFill>
        <p:spPr bwMode="auto">
          <a:xfrm>
            <a:off x="5469295" y="1194860"/>
            <a:ext cx="2674373" cy="3063636"/>
          </a:xfrm>
          <a:prstGeom prst="rect">
            <a:avLst/>
          </a:prstGeom>
          <a:noFill/>
          <a:extLst>
            <a:ext uri="{909E8E84-426E-40DD-AFC4-6F175D3DCCD1}">
              <a14:hiddenFill xmlns:a14="http://schemas.microsoft.com/office/drawing/2010/main">
                <a:solidFill>
                  <a:srgbClr val="FFFFFF"/>
                </a:solidFill>
              </a14:hiddenFill>
            </a:ext>
          </a:extLst>
        </p:spPr>
      </p:pic>
      <p:sp>
        <p:nvSpPr>
          <p:cNvPr id="12" name="Rettangolo 11">
            <a:extLst>
              <a:ext uri="{FF2B5EF4-FFF2-40B4-BE49-F238E27FC236}">
                <a16:creationId xmlns:a16="http://schemas.microsoft.com/office/drawing/2014/main" id="{4D088F34-32F8-4551-BE1C-EEAEAE1E0378}"/>
              </a:ext>
            </a:extLst>
          </p:cNvPr>
          <p:cNvSpPr/>
          <p:nvPr/>
        </p:nvSpPr>
        <p:spPr>
          <a:xfrm>
            <a:off x="476720" y="4382404"/>
            <a:ext cx="8038162" cy="2308324"/>
          </a:xfrm>
          <a:prstGeom prst="rect">
            <a:avLst/>
          </a:prstGeom>
          <a:effectLst/>
        </p:spPr>
        <p:txBody>
          <a:bodyPr wrap="square">
            <a:spAutoFit/>
          </a:bodyPr>
          <a:lstStyle/>
          <a:p>
            <a:pPr algn="just">
              <a:defRPr/>
            </a:pPr>
            <a:endParaRPr lang="it-IT" sz="1600" dirty="0"/>
          </a:p>
          <a:p>
            <a:pPr algn="just">
              <a:defRPr/>
            </a:pPr>
            <a:r>
              <a:rPr lang="it-IT" sz="1600" dirty="0"/>
              <a:t>Se quando un calcio di punizione viene eseguito da una squadra dall’interno della propria area di rigore, qualche avversario si trova ancora all’interno di essa perché non ha avuto il tempo di uscirne, l’arbitro consentirà che il gioco prosegua. Se un avversario che si trova nell’area di rigore quando il calcio di punizione viene eseguito o che entra nell’area di rigore prima che il pallone sia in gioco, tocca o contende il pallone prima che sia stato toccato da un altro calciatore, il calcio di punizione dovrà essere ripetuto.</a:t>
            </a:r>
          </a:p>
          <a:p>
            <a:pPr algn="just">
              <a:defRPr/>
            </a:pPr>
            <a:endParaRPr lang="it-IT" sz="1600" dirty="0"/>
          </a:p>
          <a:p>
            <a:pPr algn="just">
              <a:defRPr/>
            </a:pPr>
            <a:endParaRPr lang="it-IT" altLang="it-I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21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571500" y="6471710"/>
            <a:ext cx="8001000" cy="1588"/>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9" name="CasellaDiTesto 6"/>
          <p:cNvSpPr txBox="1">
            <a:spLocks noChangeArrowheads="1"/>
          </p:cNvSpPr>
          <p:nvPr/>
        </p:nvSpPr>
        <p:spPr bwMode="auto">
          <a:xfrm>
            <a:off x="1895474" y="6521451"/>
            <a:ext cx="5200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600" dirty="0">
                <a:solidFill>
                  <a:srgbClr val="036AAC"/>
                </a:solidFill>
                <a:cs typeface="Arial" panose="020B0604020202020204" pitchFamily="34" charset="0"/>
              </a:rPr>
              <a:t>F.I.G.C. - Associazione Italiana Arbitri – Settore Tecnico</a:t>
            </a:r>
          </a:p>
        </p:txBody>
      </p:sp>
      <p:sp>
        <p:nvSpPr>
          <p:cNvPr id="3" name="Rettangolo 2">
            <a:extLst>
              <a:ext uri="{FF2B5EF4-FFF2-40B4-BE49-F238E27FC236}">
                <a16:creationId xmlns:a16="http://schemas.microsoft.com/office/drawing/2014/main" id="{19F7E953-F7E4-42DD-962C-F757D6632CB0}"/>
              </a:ext>
            </a:extLst>
          </p:cNvPr>
          <p:cNvSpPr/>
          <p:nvPr/>
        </p:nvSpPr>
        <p:spPr>
          <a:xfrm>
            <a:off x="457200" y="1194860"/>
            <a:ext cx="8115300" cy="3293209"/>
          </a:xfrm>
          <a:prstGeom prst="rect">
            <a:avLst/>
          </a:prstGeom>
          <a:effectLst/>
        </p:spPr>
        <p:txBody>
          <a:bodyPr wrap="square">
            <a:spAutoFit/>
          </a:bodyPr>
          <a:lstStyle/>
          <a:p>
            <a:pPr algn="just">
              <a:defRPr/>
            </a:pPr>
            <a:r>
              <a:rPr lang="it-IT" sz="1600" b="1" dirty="0">
                <a:cs typeface="Arial" panose="020B0604020202020204" pitchFamily="34" charset="0"/>
              </a:rPr>
              <a:t>INFRAZIONI E SANZIONI</a:t>
            </a:r>
          </a:p>
          <a:p>
            <a:pPr algn="just">
              <a:defRPr/>
            </a:pPr>
            <a:r>
              <a:rPr lang="it-IT" sz="1600" dirty="0"/>
              <a:t>Se, quando un calcio di punizione viene eseguito da una squadra dall’interno della propria area di rigore, il pallone non viene calciato direttamente fuori dell’area di rigore, il calcio di punizione deve essere ripetuto. </a:t>
            </a:r>
          </a:p>
          <a:p>
            <a:pPr algn="just">
              <a:defRPr/>
            </a:pPr>
            <a:endParaRPr lang="it-IT" sz="1600" dirty="0"/>
          </a:p>
          <a:p>
            <a:pPr algn="just">
              <a:defRPr/>
            </a:pPr>
            <a:r>
              <a:rPr lang="it-IT" sz="1600" dirty="0"/>
              <a:t>Se, dopo che il pallone è in gioco, colui che ha eseguito il calcio di punizione tocca il pallone prima che questo sia stato toccato da un altro calciatore, sarà assegnato un calcio di punizione indiretto; se però il pallone viene toccato intenzionalmente con le mani:</a:t>
            </a:r>
          </a:p>
          <a:p>
            <a:pPr algn="just">
              <a:defRPr/>
            </a:pPr>
            <a:r>
              <a:rPr lang="it-IT" sz="1600" dirty="0"/>
              <a:t>• sarà assegnato un calcio di punizione diretto</a:t>
            </a:r>
          </a:p>
          <a:p>
            <a:pPr algn="just">
              <a:defRPr/>
            </a:pPr>
            <a:r>
              <a:rPr lang="it-IT" sz="1600" dirty="0"/>
              <a:t>• sarà assegnato un calcio di rigore, se l’infrazione è stata commessa all’interno dell’area di rigore della squadra del calciatore che ha eseguito il calcio di punizione, salvo che si tratti del portiere, nel qual caso sarà assegnato un calcio di punizione indiretto </a:t>
            </a:r>
          </a:p>
          <a:p>
            <a:pPr algn="just">
              <a:defRPr/>
            </a:pPr>
            <a:endParaRPr lang="it-IT" altLang="it-IT" sz="1600" dirty="0">
              <a:latin typeface="Arial" panose="020B0604020202020204" pitchFamily="34" charset="0"/>
              <a:cs typeface="Arial" panose="020B0604020202020204" pitchFamily="34" charset="0"/>
            </a:endParaRPr>
          </a:p>
        </p:txBody>
      </p:sp>
      <p:pic>
        <p:nvPicPr>
          <p:cNvPr id="11" name="Picture 2" descr="zuhib4br">
            <a:extLst>
              <a:ext uri="{FF2B5EF4-FFF2-40B4-BE49-F238E27FC236}">
                <a16:creationId xmlns:a16="http://schemas.microsoft.com/office/drawing/2014/main" id="{144490F3-0067-406A-990E-A88A8C8F39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
            <a:extLst>
              <a:ext uri="{FF2B5EF4-FFF2-40B4-BE49-F238E27FC236}">
                <a16:creationId xmlns:a16="http://schemas.microsoft.com/office/drawing/2014/main" id="{473C8C72-E694-4B9E-A203-4535F41922C9}"/>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000" b="1" dirty="0">
                <a:solidFill>
                  <a:srgbClr val="036AAC"/>
                </a:solidFill>
                <a:latin typeface="Century Schoolbook" pitchFamily="18" charset="0"/>
              </a:rPr>
              <a:t>Regola 13 – I calci di punizione</a:t>
            </a:r>
          </a:p>
        </p:txBody>
      </p:sp>
    </p:spTree>
    <p:extLst>
      <p:ext uri="{BB962C8B-B14F-4D97-AF65-F5344CB8AC3E}">
        <p14:creationId xmlns:p14="http://schemas.microsoft.com/office/powerpoint/2010/main" val="159665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1 7"/>
          <p:cNvCxnSpPr/>
          <p:nvPr/>
        </p:nvCxnSpPr>
        <p:spPr bwMode="auto">
          <a:xfrm>
            <a:off x="0" y="928690"/>
            <a:ext cx="9144000" cy="1587"/>
          </a:xfrm>
          <a:prstGeom prst="line">
            <a:avLst/>
          </a:prstGeom>
          <a:ln w="38100">
            <a:solidFill>
              <a:srgbClr val="036AAC"/>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11" name="CasellaDiTesto 10"/>
          <p:cNvSpPr txBox="1"/>
          <p:nvPr/>
        </p:nvSpPr>
        <p:spPr>
          <a:xfrm>
            <a:off x="3883212" y="1500191"/>
            <a:ext cx="4163640" cy="1200329"/>
          </a:xfrm>
          <a:prstGeom prst="rect">
            <a:avLst/>
          </a:prstGeom>
          <a:noFill/>
        </p:spPr>
        <p:txBody>
          <a:bodyPr wrap="none">
            <a:spAutoFit/>
          </a:bodyPr>
          <a:lstStyle/>
          <a:p>
            <a:pPr algn="just" eaLnBrk="1" hangingPunct="1">
              <a:defRPr/>
            </a:pPr>
            <a:r>
              <a:rPr lang="it-IT" dirty="0">
                <a:latin typeface="+mj-lt"/>
                <a:cs typeface="Arial" pitchFamily="34" charset="0"/>
              </a:rPr>
              <a:t>La presenza di questo logo sul frontespizio</a:t>
            </a:r>
          </a:p>
          <a:p>
            <a:pPr algn="just" eaLnBrk="1" hangingPunct="1">
              <a:defRPr/>
            </a:pPr>
            <a:r>
              <a:rPr lang="it-IT" dirty="0">
                <a:latin typeface="+mj-lt"/>
                <a:cs typeface="Arial" pitchFamily="34" charset="0"/>
              </a:rPr>
              <a:t>garantisce  che l’argomento trattato è stato</a:t>
            </a:r>
          </a:p>
          <a:p>
            <a:pPr algn="just" eaLnBrk="1" hangingPunct="1">
              <a:defRPr/>
            </a:pPr>
            <a:r>
              <a:rPr lang="it-IT" dirty="0">
                <a:latin typeface="+mj-lt"/>
                <a:cs typeface="Arial" pitchFamily="34" charset="0"/>
              </a:rPr>
              <a:t>ufficialmente approvato da </a:t>
            </a:r>
            <a:r>
              <a:rPr lang="it-IT" b="1" dirty="0">
                <a:latin typeface="+mj-lt"/>
                <a:cs typeface="Arial" pitchFamily="34" charset="0"/>
              </a:rPr>
              <a:t>A.I.A. </a:t>
            </a:r>
            <a:r>
              <a:rPr lang="it-IT" b="1" dirty="0" err="1">
                <a:latin typeface="+mj-lt"/>
                <a:cs typeface="Arial" pitchFamily="34" charset="0"/>
              </a:rPr>
              <a:t>Quality</a:t>
            </a:r>
            <a:r>
              <a:rPr lang="it-IT" b="1" dirty="0">
                <a:latin typeface="+mj-lt"/>
                <a:cs typeface="Arial" pitchFamily="34" charset="0"/>
              </a:rPr>
              <a:t> </a:t>
            </a:r>
            <a:r>
              <a:rPr lang="it-IT" dirty="0">
                <a:latin typeface="+mj-lt"/>
                <a:cs typeface="Arial" pitchFamily="34" charset="0"/>
              </a:rPr>
              <a:t>e</a:t>
            </a:r>
            <a:r>
              <a:rPr lang="it-IT" b="1" dirty="0">
                <a:latin typeface="+mj-lt"/>
                <a:cs typeface="Arial" pitchFamily="34" charset="0"/>
              </a:rPr>
              <a:t> </a:t>
            </a:r>
          </a:p>
          <a:p>
            <a:pPr algn="just" eaLnBrk="1" hangingPunct="1">
              <a:defRPr/>
            </a:pPr>
            <a:r>
              <a:rPr lang="it-IT" dirty="0">
                <a:latin typeface="+mj-lt"/>
                <a:cs typeface="Arial" pitchFamily="34" charset="0"/>
              </a:rPr>
              <a:t>che risponde  ai requisiti tecnici specifici .</a:t>
            </a:r>
          </a:p>
        </p:txBody>
      </p:sp>
      <p:sp>
        <p:nvSpPr>
          <p:cNvPr id="17449" name="CasellaDiTesto 11"/>
          <p:cNvSpPr txBox="1">
            <a:spLocks noChangeArrowheads="1"/>
          </p:cNvSpPr>
          <p:nvPr/>
        </p:nvSpPr>
        <p:spPr bwMode="auto">
          <a:xfrm>
            <a:off x="3000376" y="3429000"/>
            <a:ext cx="28392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1800" b="1">
                <a:cs typeface="Arial" panose="020B0604020202020204" pitchFamily="34" charset="0"/>
              </a:rPr>
              <a:t>Riepilogo delle revisioni</a:t>
            </a:r>
          </a:p>
        </p:txBody>
      </p:sp>
      <p:sp>
        <p:nvSpPr>
          <p:cNvPr id="9" name="Rectangle 8">
            <a:extLst>
              <a:ext uri="{FF2B5EF4-FFF2-40B4-BE49-F238E27FC236}">
                <a16:creationId xmlns:a16="http://schemas.microsoft.com/office/drawing/2014/main" id="{CB724940-4006-482B-89F3-A79F4C568969}"/>
              </a:ext>
            </a:extLst>
          </p:cNvPr>
          <p:cNvSpPr>
            <a:spLocks noChangeArrowheads="1"/>
          </p:cNvSpPr>
          <p:nvPr/>
        </p:nvSpPr>
        <p:spPr bwMode="auto">
          <a:xfrm>
            <a:off x="457200" y="-26955"/>
            <a:ext cx="8229600"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2800" b="1" dirty="0">
                <a:solidFill>
                  <a:srgbClr val="036AAC"/>
                </a:solidFill>
                <a:latin typeface="Century Schoolbook" pitchFamily="18" charset="0"/>
              </a:rPr>
              <a:t>Associazione Italiana Arbitri</a:t>
            </a:r>
          </a:p>
        </p:txBody>
      </p:sp>
      <p:pic>
        <p:nvPicPr>
          <p:cNvPr id="12" name="Picture 2" descr="zuhib4br">
            <a:extLst>
              <a:ext uri="{FF2B5EF4-FFF2-40B4-BE49-F238E27FC236}">
                <a16:creationId xmlns:a16="http://schemas.microsoft.com/office/drawing/2014/main" id="{C4AC6FCF-7F46-48BD-949A-15A7EAD436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066" y="145905"/>
            <a:ext cx="462393" cy="608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a16="http://schemas.microsoft.com/office/drawing/2014/main" id="{3B1778EA-3DC3-49C6-904E-36A6FB2579AE}"/>
              </a:ext>
            </a:extLst>
          </p:cNvPr>
          <p:cNvSpPr/>
          <p:nvPr/>
        </p:nvSpPr>
        <p:spPr>
          <a:xfrm>
            <a:off x="1212248" y="1500191"/>
            <a:ext cx="1376363" cy="1220795"/>
          </a:xfrm>
          <a:prstGeom prst="rect">
            <a:avLst/>
          </a:prstGeom>
          <a:solidFill>
            <a:srgbClr val="006C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00"/>
              </a:solidFill>
            </a:endParaRPr>
          </a:p>
        </p:txBody>
      </p:sp>
      <p:sp>
        <p:nvSpPr>
          <p:cNvPr id="14" name="CasellaDiTesto 13">
            <a:extLst>
              <a:ext uri="{FF2B5EF4-FFF2-40B4-BE49-F238E27FC236}">
                <a16:creationId xmlns:a16="http://schemas.microsoft.com/office/drawing/2014/main" id="{22F68A25-2BF5-439E-8F35-334ACC4F16A4}"/>
              </a:ext>
            </a:extLst>
          </p:cNvPr>
          <p:cNvSpPr txBox="1"/>
          <p:nvPr/>
        </p:nvSpPr>
        <p:spPr>
          <a:xfrm>
            <a:off x="1367168" y="1761674"/>
            <a:ext cx="1093568" cy="477054"/>
          </a:xfrm>
          <a:prstGeom prst="rect">
            <a:avLst/>
          </a:prstGeom>
          <a:noFill/>
        </p:spPr>
        <p:txBody>
          <a:bodyPr wrap="none" rtlCol="0">
            <a:spAutoFit/>
          </a:bodyPr>
          <a:lstStyle/>
          <a:p>
            <a:pPr algn="ctr">
              <a:lnSpc>
                <a:spcPts val="1500"/>
              </a:lnSpc>
            </a:pPr>
            <a:r>
              <a:rPr lang="it-IT" sz="3600" dirty="0">
                <a:solidFill>
                  <a:schemeClr val="bg1"/>
                </a:solidFill>
                <a:latin typeface="Times New Roman" panose="02020603050405020304" pitchFamily="18" charset="0"/>
                <a:cs typeface="Times New Roman" panose="02020603050405020304" pitchFamily="18" charset="0"/>
              </a:rPr>
              <a:t>AIA</a:t>
            </a:r>
          </a:p>
          <a:p>
            <a:pPr algn="ctr">
              <a:lnSpc>
                <a:spcPts val="1500"/>
              </a:lnSpc>
            </a:pPr>
            <a:r>
              <a:rPr lang="it-IT" sz="1600" dirty="0">
                <a:solidFill>
                  <a:schemeClr val="bg1"/>
                </a:solidFill>
                <a:latin typeface="Times New Roman" panose="02020603050405020304" pitchFamily="18" charset="0"/>
                <a:cs typeface="Times New Roman" panose="02020603050405020304" pitchFamily="18" charset="0"/>
              </a:rPr>
              <a:t>QUALITY</a:t>
            </a:r>
          </a:p>
        </p:txBody>
      </p:sp>
      <p:sp>
        <p:nvSpPr>
          <p:cNvPr id="15" name="Ovale 14">
            <a:extLst>
              <a:ext uri="{FF2B5EF4-FFF2-40B4-BE49-F238E27FC236}">
                <a16:creationId xmlns:a16="http://schemas.microsoft.com/office/drawing/2014/main" id="{5F786178-D752-4860-AF21-416D3C075320}"/>
              </a:ext>
            </a:extLst>
          </p:cNvPr>
          <p:cNvSpPr/>
          <p:nvPr/>
        </p:nvSpPr>
        <p:spPr>
          <a:xfrm>
            <a:off x="1300006" y="2238727"/>
            <a:ext cx="1237218" cy="4357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AA2B5BE4-0458-4E76-B112-EEF47E087988}"/>
              </a:ext>
            </a:extLst>
          </p:cNvPr>
          <p:cNvSpPr txBox="1"/>
          <p:nvPr/>
        </p:nvSpPr>
        <p:spPr>
          <a:xfrm>
            <a:off x="1371448" y="2282598"/>
            <a:ext cx="1132041" cy="307777"/>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APPROVED</a:t>
            </a:r>
          </a:p>
        </p:txBody>
      </p:sp>
      <p:graphicFrame>
        <p:nvGraphicFramePr>
          <p:cNvPr id="17" name="Tabella 16">
            <a:extLst>
              <a:ext uri="{FF2B5EF4-FFF2-40B4-BE49-F238E27FC236}">
                <a16:creationId xmlns:a16="http://schemas.microsoft.com/office/drawing/2014/main" id="{070BA156-C141-484B-AB81-6FCB9F140167}"/>
              </a:ext>
            </a:extLst>
          </p:cNvPr>
          <p:cNvGraphicFramePr>
            <a:graphicFrameLocks noGrp="1"/>
          </p:cNvGraphicFramePr>
          <p:nvPr>
            <p:extLst/>
          </p:nvPr>
        </p:nvGraphicFramePr>
        <p:xfrm>
          <a:off x="427028" y="4752969"/>
          <a:ext cx="8345487" cy="1706822"/>
        </p:xfrm>
        <a:graphic>
          <a:graphicData uri="http://schemas.openxmlformats.org/drawingml/2006/table">
            <a:tbl>
              <a:tblPr firstRow="1" bandRow="1">
                <a:tableStyleId>{5C22544A-7EE6-4342-B048-85BDC9FD1C3A}</a:tableStyleId>
              </a:tblPr>
              <a:tblGrid>
                <a:gridCol w="901700">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gridCol w="4357687">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180000">
                <a:tc>
                  <a:txBody>
                    <a:bodyPr/>
                    <a:lstStyle/>
                    <a:p>
                      <a:pPr algn="ctr"/>
                      <a:r>
                        <a:rPr lang="it-IT" sz="1000" b="0" dirty="0">
                          <a:solidFill>
                            <a:schemeClr val="tx1"/>
                          </a:solidFill>
                          <a:latin typeface="Arial" pitchFamily="34" charset="0"/>
                          <a:cs typeface="Arial" pitchFamily="34" charset="0"/>
                        </a:rPr>
                        <a:t>5</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25/09/2017</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Revisione grafica – Circolare 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Marcato - Meli</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1396851"/>
                  </a:ext>
                </a:extLst>
              </a:tr>
              <a:tr h="180000">
                <a:tc>
                  <a:txBody>
                    <a:bodyPr/>
                    <a:lstStyle/>
                    <a:p>
                      <a:pPr algn="ctr"/>
                      <a:r>
                        <a:rPr lang="it-IT" sz="1000" b="0" dirty="0">
                          <a:solidFill>
                            <a:schemeClr val="tx1"/>
                          </a:solidFill>
                          <a:latin typeface="Arial" pitchFamily="34" charset="0"/>
                          <a:cs typeface="Arial" pitchFamily="34" charset="0"/>
                        </a:rPr>
                        <a:t>4</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15/07/2016</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Aggiornamento dopo revisione IFAB 2016 del regolamento</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Falca - </a:t>
                      </a:r>
                      <a:r>
                        <a:rPr lang="it-IT" sz="1000" b="0" dirty="0" err="1">
                          <a:solidFill>
                            <a:schemeClr val="tx1"/>
                          </a:solidFill>
                          <a:latin typeface="Arial" pitchFamily="34" charset="0"/>
                          <a:cs typeface="Arial" pitchFamily="34" charset="0"/>
                        </a:rPr>
                        <a:t>Pozzoli</a:t>
                      </a:r>
                      <a:endParaRPr lang="it-IT" sz="1000" b="0" dirty="0">
                        <a:solidFill>
                          <a:schemeClr val="tx1"/>
                        </a:solidFill>
                        <a:latin typeface="Arial" pitchFamily="34" charset="0"/>
                        <a:cs typeface="Arial" pitchFamily="34" charset="0"/>
                      </a:endParaRP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000">
                <a:tc>
                  <a:txBody>
                    <a:bodyPr/>
                    <a:lstStyle/>
                    <a:p>
                      <a:pPr algn="ctr"/>
                      <a:r>
                        <a:rPr lang="it-IT" sz="1000" b="0" dirty="0">
                          <a:solidFill>
                            <a:schemeClr val="tx1"/>
                          </a:solidFill>
                          <a:latin typeface="Arial" pitchFamily="34" charset="0"/>
                          <a:cs typeface="Arial" pitchFamily="34" charset="0"/>
                        </a:rPr>
                        <a:t>3</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23/08/2014</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immagini e inserimento filmati</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83215" rtl="0" eaLnBrk="1" fontAlgn="auto" latinLnBrk="0" hangingPunct="1">
                        <a:lnSpc>
                          <a:spcPct val="100000"/>
                        </a:lnSpc>
                        <a:spcBef>
                          <a:spcPts val="0"/>
                        </a:spcBef>
                        <a:spcAft>
                          <a:spcPts val="0"/>
                        </a:spcAft>
                        <a:buClrTx/>
                        <a:buSzTx/>
                        <a:buFontTx/>
                        <a:buNone/>
                        <a:tabLst/>
                        <a:defRPr/>
                      </a:pPr>
                      <a:r>
                        <a:rPr lang="it-IT" sz="1000" dirty="0">
                          <a:solidFill>
                            <a:schemeClr val="tx1"/>
                          </a:solidFill>
                          <a:latin typeface="Arial" pitchFamily="34" charset="0"/>
                          <a:cs typeface="Arial" pitchFamily="34" charset="0"/>
                        </a:rPr>
                        <a:t>Fiorenza / Falca / </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0000">
                <a:tc>
                  <a:txBody>
                    <a:bodyPr/>
                    <a:lstStyle/>
                    <a:p>
                      <a:pPr algn="ctr"/>
                      <a:r>
                        <a:rPr lang="it-IT" sz="1000" b="0" dirty="0">
                          <a:solidFill>
                            <a:schemeClr val="tx1"/>
                          </a:solidFill>
                          <a:latin typeface="Arial" pitchFamily="34" charset="0"/>
                          <a:cs typeface="Arial" pitchFamily="34" charset="0"/>
                        </a:rPr>
                        <a:t>2</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23/08/2014</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di: contenuti, grafica, immagini</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Masini/</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0000">
                <a:tc>
                  <a:txBody>
                    <a:bodyPr/>
                    <a:lstStyle/>
                    <a:p>
                      <a:pPr algn="ctr"/>
                      <a:r>
                        <a:rPr lang="it-IT" sz="1000" b="0" dirty="0">
                          <a:solidFill>
                            <a:schemeClr val="tx1"/>
                          </a:solidFill>
                          <a:latin typeface="Arial" pitchFamily="34" charset="0"/>
                          <a:cs typeface="Arial" pitchFamily="34" charset="0"/>
                        </a:rPr>
                        <a:t>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21/06/2014</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Revisione di: contenuti, grafica, immagini e video</a:t>
                      </a: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Falca / </a:t>
                      </a:r>
                      <a:r>
                        <a:rPr lang="it-IT" sz="1000" dirty="0" err="1">
                          <a:solidFill>
                            <a:schemeClr val="tx1"/>
                          </a:solidFill>
                          <a:latin typeface="Arial" pitchFamily="34" charset="0"/>
                          <a:cs typeface="Arial" pitchFamily="34" charset="0"/>
                        </a:rPr>
                        <a:t>Pozzoli</a:t>
                      </a:r>
                      <a:endParaRPr lang="it-IT" sz="1000" dirty="0">
                        <a:solidFill>
                          <a:schemeClr val="tx1"/>
                        </a:solidFill>
                        <a:latin typeface="Arial" pitchFamily="34" charset="0"/>
                        <a:cs typeface="Arial" pitchFamily="34" charset="0"/>
                      </a:endParaRPr>
                    </a:p>
                  </a:txBody>
                  <a:tcPr marL="111111" marR="111111"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0000">
                <a:tc>
                  <a:txBody>
                    <a:bodyPr/>
                    <a:lstStyle/>
                    <a:p>
                      <a:pPr algn="ctr"/>
                      <a:r>
                        <a:rPr lang="it-IT" sz="1000" b="0" dirty="0">
                          <a:solidFill>
                            <a:schemeClr val="tx1"/>
                          </a:solidFill>
                          <a:latin typeface="Arial" pitchFamily="34" charset="0"/>
                          <a:cs typeface="Arial" pitchFamily="34" charset="0"/>
                        </a:rPr>
                        <a:t>0</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0" dirty="0">
                          <a:solidFill>
                            <a:schemeClr val="tx1"/>
                          </a:solidFill>
                          <a:latin typeface="Arial" pitchFamily="34" charset="0"/>
                          <a:cs typeface="Arial" pitchFamily="34" charset="0"/>
                        </a:rPr>
                        <a:t>2010/2011</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dirty="0">
                          <a:solidFill>
                            <a:schemeClr val="tx1"/>
                          </a:solidFill>
                          <a:latin typeface="Arial" pitchFamily="34" charset="0"/>
                          <a:cs typeface="Arial" pitchFamily="34" charset="0"/>
                        </a:rPr>
                        <a:t>Prima emissione</a:t>
                      </a:r>
                    </a:p>
                  </a:txBody>
                  <a:tcPr marL="111111" marR="111111"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sz="1000" baseline="0" dirty="0">
                          <a:solidFill>
                            <a:schemeClr val="tx1"/>
                          </a:solidFill>
                          <a:latin typeface="Arial" pitchFamily="34" charset="0"/>
                          <a:cs typeface="Arial" pitchFamily="34" charset="0"/>
                        </a:rPr>
                        <a:t>Fiorenza / </a:t>
                      </a:r>
                      <a:r>
                        <a:rPr lang="it-IT" sz="1000" dirty="0">
                          <a:solidFill>
                            <a:schemeClr val="tx1"/>
                          </a:solidFill>
                          <a:latin typeface="Arial" pitchFamily="34" charset="0"/>
                          <a:cs typeface="Arial" pitchFamily="34" charset="0"/>
                        </a:rPr>
                        <a:t>Zampaglione</a:t>
                      </a:r>
                    </a:p>
                  </a:txBody>
                  <a:tcPr marL="111111" marR="111111"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80000">
                <a:tc>
                  <a:txBody>
                    <a:bodyPr/>
                    <a:lstStyle/>
                    <a:p>
                      <a:pPr algn="ctr"/>
                      <a:r>
                        <a:rPr lang="it-IT" sz="1000" dirty="0">
                          <a:solidFill>
                            <a:schemeClr val="tx1"/>
                          </a:solidFill>
                          <a:latin typeface="Arial" pitchFamily="34" charset="0"/>
                          <a:cs typeface="Arial" pitchFamily="34" charset="0"/>
                        </a:rPr>
                        <a:t>Revisione</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Data</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Descrizione</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it-IT" sz="1000" dirty="0">
                          <a:solidFill>
                            <a:schemeClr val="tx1"/>
                          </a:solidFill>
                          <a:latin typeface="Arial" pitchFamily="34" charset="0"/>
                          <a:cs typeface="Arial" pitchFamily="34" charset="0"/>
                        </a:rPr>
                        <a:t>Redatta</a:t>
                      </a:r>
                    </a:p>
                  </a:txBody>
                  <a:tcPr marL="111111" marR="111111" marT="45705" marB="457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83208936"/>
      </p:ext>
    </p:extLst>
  </p:cSld>
  <p:clrMapOvr>
    <a:masterClrMapping/>
  </p:clrMapOvr>
  <p:transition spd="slow"/>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722</TotalTime>
  <Words>1163</Words>
  <Application>Microsoft Office PowerPoint</Application>
  <PresentationFormat>Presentazione su schermo (4:3)</PresentationFormat>
  <Paragraphs>102</Paragraphs>
  <Slides>7</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Calibri Light</vt:lpstr>
      <vt:lpstr>Century Schoolbook</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Settore Tecnico</dc:creator>
  <cp:lastModifiedBy>Marcello Marcato</cp:lastModifiedBy>
  <cp:revision>110</cp:revision>
  <dcterms:created xsi:type="dcterms:W3CDTF">2017-09-21T11:48:05Z</dcterms:created>
  <dcterms:modified xsi:type="dcterms:W3CDTF">2017-10-10T09:29:53Z</dcterms:modified>
  <cp:contentStatus>Finale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